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76" d="100"/>
          <a:sy n="76" d="100"/>
        </p:scale>
        <p:origin x="-504"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1B2BE2-5774-446B-9B71-F15765A94039}" type="datetimeFigureOut">
              <a:rPr lang="en-US" smtClean="0"/>
              <a:t>9/26/2020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D3D5C1-B60C-40A5-BB65-5CEE014C61E2}" type="slidenum">
              <a:rPr lang="en-US" smtClean="0"/>
              <a:t>‹#›</a:t>
            </a:fld>
            <a:endParaRPr lang="en-US"/>
          </a:p>
        </p:txBody>
      </p:sp>
    </p:spTree>
    <p:extLst>
      <p:ext uri="{BB962C8B-B14F-4D97-AF65-F5344CB8AC3E}">
        <p14:creationId xmlns:p14="http://schemas.microsoft.com/office/powerpoint/2010/main" val="4126954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SOAR analysis, it considers four-element strengths, Opportunities, Aspirations, and Results to assess internal and external factors (Cole et al., 2019). In the case of personal diversity analysis using SOAR, Strengths are the traits that distinguish a person from the result in the view of diversity and inclusions. Strengths are those traits that can be built on to give a better result. Personal opinions on inclusion can significantly impact the effect and appreciation of the differences. Individual strengths include education that has enabled me to appreciate peoples' differences and equally understand how they affect organizations and institutions' behavior. Further, I based my actions and interaction on the value of ethics. The focus of cultural diversity helps me understand different cultures and how society affects the behavior of others. Also, I know inclusion as an appreciation that people show towards each other in the free expression of ideas, actions, and norms.</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2</a:t>
            </a:fld>
            <a:endParaRPr lang="en-US"/>
          </a:p>
        </p:txBody>
      </p:sp>
    </p:spTree>
    <p:extLst>
      <p:ext uri="{BB962C8B-B14F-4D97-AF65-F5344CB8AC3E}">
        <p14:creationId xmlns:p14="http://schemas.microsoft.com/office/powerpoint/2010/main" val="3991957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Opportunities present chances that, when exploited, they become resourceful (</a:t>
            </a:r>
            <a:r>
              <a:rPr lang="en-US" dirty="0" err="1" smtClean="0"/>
              <a:t>Zarestky</a:t>
            </a:r>
            <a:r>
              <a:rPr lang="en-US" dirty="0" smtClean="0"/>
              <a:t> &amp; Cole, 2017). The three significant ways that I explore my diversity include how I approach problems. People are different in cognitive ability to solve problems. I am a quick thinker and adequately analyzing the consequences of every action taken. That is resourceful, and it means that I can understand and work with a diverse team. Also, ability includes playing soccer, which has enabled me to appreciate teamwork. Also, the leadership roles that I have in my soccer team greatly impact the way people view differently and provide a chance to acquire more knowledge about myself and the whole team.</a:t>
            </a:r>
          </a:p>
          <a:p>
            <a:r>
              <a:rPr lang="en-US" dirty="0" smtClean="0"/>
              <a:t>Image</a:t>
            </a:r>
            <a:r>
              <a:rPr lang="en-US" baseline="0" dirty="0" smtClean="0"/>
              <a:t> Source: https://www.slideshare.net/slidemodel/slidemodel-soar-model-powerpoint-template</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3</a:t>
            </a:fld>
            <a:endParaRPr lang="en-US"/>
          </a:p>
        </p:txBody>
      </p:sp>
    </p:spTree>
    <p:extLst>
      <p:ext uri="{BB962C8B-B14F-4D97-AF65-F5344CB8AC3E}">
        <p14:creationId xmlns:p14="http://schemas.microsoft.com/office/powerpoint/2010/main" val="2525465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Exploring family background and heritage is the beginning of self-awareness (White et al., 2018). The way people are brought up is different, and they get values and beliefs from families. So, through the understanding of ethnic history and religious socialization, it will increase self-awareness, acceptance, and knowledge of other people with diverse backgrounds. Even when I play with my soccer team, the major challenge with diversity appreciates different beliefs, practices, and norms. Despite being a challenge, that can be an opportunity presented to improve my knowledge about diversity and inclusion and allow everybody to feel free to express themselves differently.</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4</a:t>
            </a:fld>
            <a:endParaRPr lang="en-US"/>
          </a:p>
        </p:txBody>
      </p:sp>
    </p:spTree>
    <p:extLst>
      <p:ext uri="{BB962C8B-B14F-4D97-AF65-F5344CB8AC3E}">
        <p14:creationId xmlns:p14="http://schemas.microsoft.com/office/powerpoint/2010/main" val="606899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Aspirations are the aims that an organization wants to achieve (Cole et al., 2019). In this case, the few things that I would like to achieve are improving my cultural community's social status. Though there few people rich identified with my culture, I would want to improve my social status. Many people believe the fact that were are aggressive, but I wish they knew us better. Aggression could be caused by mental illness or frustrations, but we are hardworking and contribute hugely to the economic development.</a:t>
            </a:r>
          </a:p>
          <a:p>
            <a:r>
              <a:rPr lang="en-US" dirty="0" smtClean="0"/>
              <a:t>Image Source: https://smackslide.com/slide/slide-1-x4qywf</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5</a:t>
            </a:fld>
            <a:endParaRPr lang="en-US"/>
          </a:p>
        </p:txBody>
      </p:sp>
    </p:spTree>
    <p:extLst>
      <p:ext uri="{BB962C8B-B14F-4D97-AF65-F5344CB8AC3E}">
        <p14:creationId xmlns:p14="http://schemas.microsoft.com/office/powerpoint/2010/main" val="3482732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Results measure the goals and aspirations that have been achieved (</a:t>
            </a:r>
            <a:r>
              <a:rPr lang="en-US" dirty="0" err="1" smtClean="0"/>
              <a:t>Zarestky</a:t>
            </a:r>
            <a:r>
              <a:rPr lang="en-US" dirty="0" smtClean="0"/>
              <a:t> &amp; Cole, 2017). On a personal level, increasing my understanding of inclusion and diversity is likely to change my personality, reason with people, and improve my knowledge and experiences.  As a result, I will be more tolerant of diverse opinions and views when having conversations.  Also, it will open a door for learning, which contributes to understanding each other with organizations.  When the same is taught in an organization, people allow diverse thinking that improves talents, skills, and experiences since people are appreciated for who they are. Also, people's diversity and uniqueness within the organization are directly related to innovation and creativity (Chow, 2018). </a:t>
            </a:r>
          </a:p>
          <a:p>
            <a:r>
              <a:rPr lang="en-US" dirty="0" smtClean="0"/>
              <a:t>Image source </a:t>
            </a:r>
            <a:r>
              <a:rPr lang="en-US" dirty="0" err="1" smtClean="0"/>
              <a:t>Kimbrel</a:t>
            </a:r>
            <a:r>
              <a:rPr lang="en-US" baseline="0" dirty="0" smtClean="0"/>
              <a:t>, </a:t>
            </a:r>
            <a:r>
              <a:rPr lang="en-US" dirty="0" smtClean="0"/>
              <a:t>(2019)</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6</a:t>
            </a:fld>
            <a:endParaRPr lang="en-US"/>
          </a:p>
        </p:txBody>
      </p:sp>
    </p:spTree>
    <p:extLst>
      <p:ext uri="{BB962C8B-B14F-4D97-AF65-F5344CB8AC3E}">
        <p14:creationId xmlns:p14="http://schemas.microsoft.com/office/powerpoint/2010/main" val="803566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attain the aspiration, resources need to be put in place to actualize the goals. To improve my cognitive style, knowledge, and personality, I need to be in a better environment that helps interact with diverse groups. Also, the readiness to learn will determine how well I achieve all the expected results. In an organizational setting, change of culture to include diversity is necessary and availing financial resources for innovations and creativity.</a:t>
            </a:r>
          </a:p>
          <a:p>
            <a:r>
              <a:rPr lang="en-US" dirty="0" smtClean="0"/>
              <a:t>Image source:</a:t>
            </a:r>
            <a:r>
              <a:rPr lang="en-US" baseline="0" dirty="0" smtClean="0"/>
              <a:t> </a:t>
            </a:r>
            <a:r>
              <a:rPr lang="en-US" dirty="0" err="1" smtClean="0"/>
              <a:t>Amadeo</a:t>
            </a:r>
            <a:r>
              <a:rPr lang="en-US" baseline="0" dirty="0" smtClean="0"/>
              <a:t> </a:t>
            </a:r>
            <a:r>
              <a:rPr lang="en-US" dirty="0" smtClean="0"/>
              <a:t>(2020).</a:t>
            </a:r>
            <a:endParaRPr lang="en-US" dirty="0"/>
          </a:p>
        </p:txBody>
      </p:sp>
      <p:sp>
        <p:nvSpPr>
          <p:cNvPr id="4" name="Slide Number Placeholder 3"/>
          <p:cNvSpPr>
            <a:spLocks noGrp="1"/>
          </p:cNvSpPr>
          <p:nvPr>
            <p:ph type="sldNum" sz="quarter" idx="10"/>
          </p:nvPr>
        </p:nvSpPr>
        <p:spPr/>
        <p:txBody>
          <a:bodyPr/>
          <a:lstStyle/>
          <a:p>
            <a:fld id="{BAD3D5C1-B60C-40A5-BB65-5CEE014C61E2}" type="slidenum">
              <a:rPr lang="en-US" smtClean="0"/>
              <a:t>7</a:t>
            </a:fld>
            <a:endParaRPr lang="en-US"/>
          </a:p>
        </p:txBody>
      </p:sp>
    </p:spTree>
    <p:extLst>
      <p:ext uri="{BB962C8B-B14F-4D97-AF65-F5344CB8AC3E}">
        <p14:creationId xmlns:p14="http://schemas.microsoft.com/office/powerpoint/2010/main" val="2721853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426605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3925865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4165288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0E8FFF-86E7-4B8F-A872-709670AEF4DB}"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710930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0E8FFF-86E7-4B8F-A872-709670AEF4DB}" type="datetimeFigureOut">
              <a:rPr lang="en-US" smtClean="0"/>
              <a:t>9/26/2020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139692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189475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170013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236100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0E8FFF-86E7-4B8F-A872-709670AEF4DB}"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4280098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0E8FFF-86E7-4B8F-A872-709670AEF4DB}" type="datetimeFigureOut">
              <a:rPr lang="en-US" smtClean="0"/>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2856141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1204802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9929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787742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843663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4236378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1132717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0E8FFF-86E7-4B8F-A872-709670AEF4DB}" type="datetimeFigureOut">
              <a:rPr lang="en-US" smtClean="0"/>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ABC35C-2FFB-449A-9C1B-E02ADEFD7BC0}" type="slidenum">
              <a:rPr lang="en-US" smtClean="0"/>
              <a:t>‹#›</a:t>
            </a:fld>
            <a:endParaRPr lang="en-US"/>
          </a:p>
        </p:txBody>
      </p:sp>
    </p:spTree>
    <p:extLst>
      <p:ext uri="{BB962C8B-B14F-4D97-AF65-F5344CB8AC3E}">
        <p14:creationId xmlns:p14="http://schemas.microsoft.com/office/powerpoint/2010/main" val="257523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20E8FFF-86E7-4B8F-A872-709670AEF4DB}" type="datetimeFigureOut">
              <a:rPr lang="en-US" smtClean="0"/>
              <a:t>9/26/2020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FABC35C-2FFB-449A-9C1B-E02ADEFD7BC0}" type="slidenum">
              <a:rPr lang="en-US" smtClean="0"/>
              <a:t>‹#›</a:t>
            </a:fld>
            <a:endParaRPr lang="en-US"/>
          </a:p>
        </p:txBody>
      </p:sp>
    </p:spTree>
    <p:extLst>
      <p:ext uri="{BB962C8B-B14F-4D97-AF65-F5344CB8AC3E}">
        <p14:creationId xmlns:p14="http://schemas.microsoft.com/office/powerpoint/2010/main" val="11257762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lideshare.net/slidemodel/slidemodel-soar-model-powerpoint-template" TargetMode="External"/><Relationship Id="rId2" Type="http://schemas.openxmlformats.org/officeDocument/2006/relationships/hyperlink" Target="https://www.linkedin.com/pulse/stop-hustle-4-ways-explain-inclusion-diversity-kimbrel" TargetMode="External"/><Relationship Id="rId1" Type="http://schemas.openxmlformats.org/officeDocument/2006/relationships/slideLayout" Target="../slideLayouts/slideLayout2.xml"/><Relationship Id="rId4" Type="http://schemas.openxmlformats.org/officeDocument/2006/relationships/hyperlink" Target="https://smackslide.com/slide/slide-1-x4qyw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8" cy="1390934"/>
          </a:xfrm>
        </p:spPr>
        <p:txBody>
          <a:bodyPr/>
          <a:lstStyle/>
          <a:p>
            <a:endParaRPr lang="en-US" dirty="0"/>
          </a:p>
        </p:txBody>
      </p:sp>
      <p:sp>
        <p:nvSpPr>
          <p:cNvPr id="3" name="Subtitle 2"/>
          <p:cNvSpPr>
            <a:spLocks noGrp="1"/>
          </p:cNvSpPr>
          <p:nvPr>
            <p:ph type="subTitle" idx="1"/>
          </p:nvPr>
        </p:nvSpPr>
        <p:spPr>
          <a:xfrm>
            <a:off x="1154955" y="3029803"/>
            <a:ext cx="8825658" cy="2608997"/>
          </a:xfrm>
        </p:spPr>
        <p:txBody>
          <a:bodyPr/>
          <a:lstStyle/>
          <a:p>
            <a:pPr algn="ctr"/>
            <a:r>
              <a:rPr lang="en-US" cap="none" dirty="0" smtClean="0"/>
              <a:t>Soar Analysis</a:t>
            </a:r>
          </a:p>
          <a:p>
            <a:pPr algn="ctr"/>
            <a:r>
              <a:rPr lang="en-US" cap="none" dirty="0" smtClean="0"/>
              <a:t>Student Name</a:t>
            </a:r>
          </a:p>
          <a:p>
            <a:pPr algn="ctr"/>
            <a:r>
              <a:rPr lang="en-US" cap="none" dirty="0" smtClean="0"/>
              <a:t>Course</a:t>
            </a:r>
          </a:p>
          <a:p>
            <a:pPr algn="ctr"/>
            <a:r>
              <a:rPr lang="en-US" cap="none" dirty="0" smtClean="0"/>
              <a:t>Date</a:t>
            </a:r>
          </a:p>
          <a:p>
            <a:pPr algn="ctr"/>
            <a:r>
              <a:rPr lang="en-US" cap="none" dirty="0" smtClean="0"/>
              <a:t>Faculty Name</a:t>
            </a:r>
          </a:p>
          <a:p>
            <a:endParaRPr lang="en-US" dirty="0"/>
          </a:p>
        </p:txBody>
      </p:sp>
    </p:spTree>
    <p:extLst>
      <p:ext uri="{BB962C8B-B14F-4D97-AF65-F5344CB8AC3E}">
        <p14:creationId xmlns:p14="http://schemas.microsoft.com/office/powerpoint/2010/main" val="415993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a:xfrm>
            <a:off x="1429555" y="1416677"/>
            <a:ext cx="5778321" cy="5441324"/>
          </a:xfrm>
        </p:spPr>
        <p:txBody>
          <a:bodyPr>
            <a:normAutofit/>
          </a:bodyPr>
          <a:lstStyle/>
          <a:p>
            <a:pPr marL="0" indent="0">
              <a:buNone/>
            </a:pPr>
            <a:r>
              <a:rPr lang="en-US" dirty="0" smtClean="0"/>
              <a:t>Strengths include things that distinguish one person from another and easy to achieve. Diversity portrays the characteristics and traits that make people unique. My diversity strengths include;</a:t>
            </a:r>
          </a:p>
          <a:p>
            <a:pPr>
              <a:buFont typeface="Wingdings" panose="05000000000000000000" pitchFamily="2" charset="2"/>
              <a:buChar char="Ø"/>
            </a:pPr>
            <a:r>
              <a:rPr lang="en-US" dirty="0" smtClean="0"/>
              <a:t>Education.</a:t>
            </a:r>
          </a:p>
          <a:p>
            <a:pPr>
              <a:buFont typeface="Wingdings" panose="05000000000000000000" pitchFamily="2" charset="2"/>
              <a:buChar char="Ø"/>
            </a:pPr>
            <a:r>
              <a:rPr lang="en-US" dirty="0" smtClean="0"/>
              <a:t>Ethical values determine my interaction with people.</a:t>
            </a:r>
          </a:p>
          <a:p>
            <a:pPr>
              <a:buFont typeface="Wingdings" panose="05000000000000000000" pitchFamily="2" charset="2"/>
              <a:buChar char="Ø"/>
            </a:pPr>
            <a:r>
              <a:rPr lang="en-US" dirty="0" smtClean="0"/>
              <a:t>I highly regard cultural diversity aspect in workplace.</a:t>
            </a:r>
          </a:p>
          <a:p>
            <a:pPr>
              <a:buFont typeface="Wingdings" panose="05000000000000000000" pitchFamily="2" charset="2"/>
              <a:buChar char="Ø"/>
            </a:pPr>
            <a:r>
              <a:rPr lang="en-US" dirty="0" smtClean="0"/>
              <a:t>I consider inclusion in terms of free expression of behaviors and norms.</a:t>
            </a:r>
          </a:p>
          <a:p>
            <a:pPr>
              <a:buFont typeface="Wingdings" panose="05000000000000000000" pitchFamily="2" charset="2"/>
              <a:buChar char="Ø"/>
            </a:pPr>
            <a:endParaRPr lang="en-US" dirty="0" smtClean="0"/>
          </a:p>
          <a:p>
            <a:pPr marL="0" indent="0">
              <a:buNone/>
            </a:pPr>
            <a:endParaRPr lang="en-US" dirty="0" smtClean="0"/>
          </a:p>
          <a:p>
            <a:pPr marL="0" indent="0">
              <a:buNone/>
            </a:pPr>
            <a:endParaRPr lang="en-US" dirty="0" smtClean="0"/>
          </a:p>
          <a:p>
            <a:pPr>
              <a:buFont typeface="Wingdings" panose="05000000000000000000" pitchFamily="2" charset="2"/>
              <a:buChar char="Ø"/>
            </a:pPr>
            <a:endParaRPr lang="en-US" dirty="0" smtClean="0"/>
          </a:p>
          <a:p>
            <a:pPr marL="0" indent="0">
              <a:buNone/>
            </a:pPr>
            <a:endParaRPr lang="en-US" dirty="0" smtClean="0"/>
          </a:p>
          <a:p>
            <a:pPr marL="0" indent="0">
              <a:buNone/>
            </a:pPr>
            <a:endParaRPr lang="en-US" dirty="0"/>
          </a:p>
        </p:txBody>
      </p:sp>
      <p:pic>
        <p:nvPicPr>
          <p:cNvPr id="2050" name="Picture 2" descr="SOAR analysis - Examples, Model, Concept, and Templ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876" y="1317939"/>
            <a:ext cx="4984124" cy="412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963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a:t>
            </a:r>
            <a:endParaRPr lang="en-US" dirty="0"/>
          </a:p>
        </p:txBody>
      </p:sp>
      <p:sp>
        <p:nvSpPr>
          <p:cNvPr id="3" name="Content Placeholder 2"/>
          <p:cNvSpPr>
            <a:spLocks noGrp="1"/>
          </p:cNvSpPr>
          <p:nvPr>
            <p:ph idx="1"/>
          </p:nvPr>
        </p:nvSpPr>
        <p:spPr>
          <a:xfrm>
            <a:off x="4906850" y="2052919"/>
            <a:ext cx="6542467" cy="3549392"/>
          </a:xfrm>
        </p:spPr>
        <p:txBody>
          <a:bodyPr/>
          <a:lstStyle/>
          <a:p>
            <a:pPr marL="0" indent="0">
              <a:buNone/>
            </a:pPr>
            <a:r>
              <a:rPr lang="en-US" dirty="0" smtClean="0"/>
              <a:t>Opportunities are chances and possibilities that a person has to build on strengths.</a:t>
            </a:r>
          </a:p>
          <a:p>
            <a:pPr marL="0" indent="0">
              <a:buNone/>
            </a:pPr>
            <a:r>
              <a:rPr lang="en-US" dirty="0" smtClean="0"/>
              <a:t>When the opportunities are exploited they improve results. Other ways that I explore personal diversity;</a:t>
            </a:r>
          </a:p>
          <a:p>
            <a:pPr>
              <a:buFont typeface="Wingdings" panose="05000000000000000000" pitchFamily="2" charset="2"/>
              <a:buChar char="Ø"/>
            </a:pPr>
            <a:r>
              <a:rPr lang="en-US" dirty="0" smtClean="0"/>
              <a:t>How I approach problems</a:t>
            </a:r>
          </a:p>
          <a:p>
            <a:pPr>
              <a:buFont typeface="Wingdings" panose="05000000000000000000" pitchFamily="2" charset="2"/>
              <a:buChar char="Ø"/>
            </a:pPr>
            <a:r>
              <a:rPr lang="en-US" dirty="0" smtClean="0"/>
              <a:t>Abilities</a:t>
            </a:r>
          </a:p>
          <a:p>
            <a:pPr>
              <a:buFont typeface="Wingdings" panose="05000000000000000000" pitchFamily="2" charset="2"/>
              <a:buChar char="Ø"/>
            </a:pPr>
            <a:r>
              <a:rPr lang="en-US" dirty="0" smtClean="0"/>
              <a:t>Leadership</a:t>
            </a:r>
          </a:p>
          <a:p>
            <a:pPr>
              <a:buFont typeface="Wingdings" panose="05000000000000000000" pitchFamily="2" charset="2"/>
              <a:buChar char="Ø"/>
            </a:pPr>
            <a:endParaRPr lang="en-US" dirty="0"/>
          </a:p>
        </p:txBody>
      </p:sp>
      <p:pic>
        <p:nvPicPr>
          <p:cNvPr id="3076" name="Picture 4" descr="Soar presentation lisos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586" y="2122492"/>
            <a:ext cx="3374264" cy="2719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92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continuation</a:t>
            </a:r>
            <a:endParaRPr lang="en-US" dirty="0"/>
          </a:p>
        </p:txBody>
      </p:sp>
      <p:sp>
        <p:nvSpPr>
          <p:cNvPr id="3" name="Content Placeholder 2"/>
          <p:cNvSpPr>
            <a:spLocks noGrp="1"/>
          </p:cNvSpPr>
          <p:nvPr>
            <p:ph idx="1"/>
          </p:nvPr>
        </p:nvSpPr>
        <p:spPr>
          <a:xfrm>
            <a:off x="1103312" y="2052918"/>
            <a:ext cx="8947522" cy="4195481"/>
          </a:xfrm>
        </p:spPr>
        <p:txBody>
          <a:bodyPr>
            <a:normAutofit fontScale="92500" lnSpcReduction="10000"/>
          </a:bodyPr>
          <a:lstStyle/>
          <a:p>
            <a:r>
              <a:rPr lang="en-US" dirty="0" smtClean="0"/>
              <a:t>Further, my family background has influenced my behavior, beliefs, and actions.</a:t>
            </a:r>
          </a:p>
          <a:p>
            <a:r>
              <a:rPr lang="en-US" dirty="0" smtClean="0"/>
              <a:t>I was brought up in a Christian family and taught me the values of the religion, which I draw my guidance.</a:t>
            </a:r>
          </a:p>
          <a:p>
            <a:r>
              <a:rPr lang="en-US" dirty="0" smtClean="0"/>
              <a:t> So, I would like to understand more about Christian values, beliefs, and practices.</a:t>
            </a:r>
          </a:p>
          <a:p>
            <a:r>
              <a:rPr lang="en-US" dirty="0" smtClean="0"/>
              <a:t>Also, the ethnicity of my family would extensively offer possibilities of personal development and appreciating my uniqueness.</a:t>
            </a:r>
          </a:p>
          <a:p>
            <a:r>
              <a:rPr lang="en-US" dirty="0" smtClean="0"/>
              <a:t>The major challenge is understanding people's differences and appreciating them.</a:t>
            </a:r>
          </a:p>
          <a:p>
            <a:r>
              <a:rPr lang="en-US" dirty="0" smtClean="0"/>
              <a:t>Through self-awareness and acceptance, people’s differences can turn out to be an opportunity for improving knowledge about different cultures, religions, races, gender, and more. </a:t>
            </a:r>
          </a:p>
        </p:txBody>
      </p:sp>
    </p:spTree>
    <p:extLst>
      <p:ext uri="{BB962C8B-B14F-4D97-AF65-F5344CB8AC3E}">
        <p14:creationId xmlns:p14="http://schemas.microsoft.com/office/powerpoint/2010/main" val="1255546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Aspirations</a:t>
            </a:r>
            <a:endParaRPr lang="en-US" dirty="0"/>
          </a:p>
        </p:txBody>
      </p:sp>
      <p:sp>
        <p:nvSpPr>
          <p:cNvPr id="3" name="Content Placeholder 2"/>
          <p:cNvSpPr>
            <a:spLocks noGrp="1"/>
          </p:cNvSpPr>
          <p:nvPr>
            <p:ph idx="1"/>
          </p:nvPr>
        </p:nvSpPr>
        <p:spPr>
          <a:xfrm>
            <a:off x="1103313" y="2052918"/>
            <a:ext cx="6366434" cy="4195481"/>
          </a:xfrm>
        </p:spPr>
        <p:txBody>
          <a:bodyPr>
            <a:normAutofit lnSpcReduction="10000"/>
          </a:bodyPr>
          <a:lstStyle/>
          <a:p>
            <a:r>
              <a:rPr lang="en-US" dirty="0" smtClean="0"/>
              <a:t> The two aspects of my cultural identity that I would like to change is social class and gender equality.</a:t>
            </a:r>
          </a:p>
          <a:p>
            <a:r>
              <a:rPr lang="en-US" dirty="0" smtClean="0"/>
              <a:t>My cultural identity is regarded as a low or average social class, and I would like to improve it.</a:t>
            </a:r>
          </a:p>
          <a:p>
            <a:r>
              <a:rPr lang="en-US" dirty="0" smtClean="0"/>
              <a:t>Due to beliefs and norms, women have not entirely given equal chances to both genders in the economic sector as men.</a:t>
            </a:r>
          </a:p>
          <a:p>
            <a:r>
              <a:rPr lang="en-US" dirty="0" smtClean="0"/>
              <a:t>Further, the public's people of my culture are generalized by the public to be aggressive, but I wish people were treated as individuals rather than a group.</a:t>
            </a:r>
            <a:endParaRPr lang="en-US" dirty="0"/>
          </a:p>
        </p:txBody>
      </p:sp>
      <p:pic>
        <p:nvPicPr>
          <p:cNvPr id="4" name="Picture 2" descr="S.O.A.R. A grounding and framework for vision and PowerPoint Presentation,  Free Online Download PPT X4QYW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110" y="2052918"/>
            <a:ext cx="2626262" cy="3858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03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5254580" y="2052918"/>
            <a:ext cx="5447764" cy="4195481"/>
          </a:xfrm>
        </p:spPr>
        <p:txBody>
          <a:bodyPr>
            <a:normAutofit fontScale="85000" lnSpcReduction="20000"/>
          </a:bodyPr>
          <a:lstStyle/>
          <a:p>
            <a:pPr marL="0" indent="0">
              <a:buNone/>
            </a:pPr>
            <a:r>
              <a:rPr lang="en-US" dirty="0" smtClean="0"/>
              <a:t>Increased understanding of diversity and inclusion increases appreciating one another.</a:t>
            </a:r>
          </a:p>
          <a:p>
            <a:pPr marL="0" indent="0">
              <a:buNone/>
            </a:pPr>
            <a:r>
              <a:rPr lang="en-US" dirty="0" smtClean="0"/>
              <a:t>Equally, a better understanding of the same can significantly change;</a:t>
            </a:r>
          </a:p>
          <a:p>
            <a:pPr>
              <a:buFont typeface="Wingdings" panose="05000000000000000000" pitchFamily="2" charset="2"/>
              <a:buChar char="Ø"/>
            </a:pPr>
            <a:r>
              <a:rPr lang="en-US" dirty="0" smtClean="0"/>
              <a:t>Personality</a:t>
            </a:r>
            <a:endParaRPr lang="en-US" dirty="0"/>
          </a:p>
          <a:p>
            <a:pPr>
              <a:buFont typeface="Wingdings" panose="05000000000000000000" pitchFamily="2" charset="2"/>
              <a:buChar char="Ø"/>
            </a:pPr>
            <a:r>
              <a:rPr lang="en-US" dirty="0" smtClean="0"/>
              <a:t>Cognitive style</a:t>
            </a:r>
          </a:p>
          <a:p>
            <a:pPr>
              <a:buFont typeface="Wingdings" panose="05000000000000000000" pitchFamily="2" charset="2"/>
              <a:buChar char="Ø"/>
            </a:pPr>
            <a:r>
              <a:rPr lang="en-US" dirty="0" smtClean="0"/>
              <a:t>Knowledge and experiences</a:t>
            </a:r>
          </a:p>
          <a:p>
            <a:pPr marL="0" indent="0">
              <a:buNone/>
            </a:pPr>
            <a:r>
              <a:rPr lang="en-US" dirty="0" smtClean="0"/>
              <a:t>Also, in the workplace, when employees learn and understand how diversity and inclusion work, it fosters diverse thinking.</a:t>
            </a:r>
          </a:p>
          <a:p>
            <a:pPr marL="0" indent="0">
              <a:buNone/>
            </a:pPr>
            <a:r>
              <a:rPr lang="en-US" dirty="0" smtClean="0"/>
              <a:t>Other aspects that would improve;</a:t>
            </a:r>
          </a:p>
          <a:p>
            <a:pPr>
              <a:buFont typeface="Wingdings" panose="05000000000000000000" pitchFamily="2" charset="2"/>
              <a:buChar char="Ø"/>
            </a:pPr>
            <a:r>
              <a:rPr lang="en-US" dirty="0" smtClean="0"/>
              <a:t>Talents, experiences, and skills in the workplace</a:t>
            </a:r>
          </a:p>
          <a:p>
            <a:pPr>
              <a:buFont typeface="Wingdings" panose="05000000000000000000" pitchFamily="2" charset="2"/>
              <a:buChar char="Ø"/>
            </a:pPr>
            <a:r>
              <a:rPr lang="en-US" dirty="0" smtClean="0"/>
              <a:t>Creativity and innovation</a:t>
            </a:r>
            <a:endParaRPr lang="en-US" dirty="0"/>
          </a:p>
          <a:p>
            <a:pPr>
              <a:buFont typeface="Wingdings" panose="05000000000000000000" pitchFamily="2" charset="2"/>
              <a:buChar char="Ø"/>
            </a:pPr>
            <a:endParaRPr lang="en-US" b="1" dirty="0"/>
          </a:p>
          <a:p>
            <a:pPr>
              <a:buFont typeface="Wingdings" panose="05000000000000000000" pitchFamily="2" charset="2"/>
              <a:buChar char="Ø"/>
            </a:pPr>
            <a:endParaRPr lang="en-US" dirty="0"/>
          </a:p>
        </p:txBody>
      </p:sp>
      <p:pic>
        <p:nvPicPr>
          <p:cNvPr id="5122" name="Picture 2" descr="Stop the Hustle!!! 4 ways to explain the “Inclusion” in Diversity and  Inclu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1" y="2215166"/>
            <a:ext cx="4493698"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66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Continuation</a:t>
            </a:r>
            <a:endParaRPr lang="en-US" dirty="0"/>
          </a:p>
        </p:txBody>
      </p:sp>
      <p:sp>
        <p:nvSpPr>
          <p:cNvPr id="3" name="Content Placeholder 2"/>
          <p:cNvSpPr>
            <a:spLocks noGrp="1"/>
          </p:cNvSpPr>
          <p:nvPr>
            <p:ph idx="1"/>
          </p:nvPr>
        </p:nvSpPr>
        <p:spPr>
          <a:xfrm>
            <a:off x="1103313" y="2052918"/>
            <a:ext cx="7508300" cy="4195481"/>
          </a:xfrm>
        </p:spPr>
        <p:txBody>
          <a:bodyPr/>
          <a:lstStyle/>
          <a:p>
            <a:pPr marL="0" indent="0">
              <a:buNone/>
            </a:pPr>
            <a:r>
              <a:rPr lang="en-US" dirty="0"/>
              <a:t>To attain the result need in for personal development and improvement of human factors, the resources required include;</a:t>
            </a:r>
          </a:p>
          <a:p>
            <a:pPr>
              <a:buFont typeface="Wingdings" panose="05000000000000000000" pitchFamily="2" charset="2"/>
              <a:buChar char="Ø"/>
            </a:pPr>
            <a:r>
              <a:rPr lang="en-US" dirty="0"/>
              <a:t>Willingness to learn more</a:t>
            </a:r>
          </a:p>
          <a:p>
            <a:pPr>
              <a:buFont typeface="Wingdings" panose="05000000000000000000" pitchFamily="2" charset="2"/>
              <a:buChar char="Ø"/>
            </a:pPr>
            <a:r>
              <a:rPr lang="en-US" dirty="0"/>
              <a:t>Conducive environment that allows learning and interacting with diverse groups.</a:t>
            </a:r>
          </a:p>
          <a:p>
            <a:pPr marL="0" indent="0">
              <a:buNone/>
            </a:pPr>
            <a:r>
              <a:rPr lang="en-US" dirty="0"/>
              <a:t>In a workplace, the mentioned aspects can be improved by having an organizational culture that accepts diversity and inclusion, and availability of finances to support creative and innovative ideas.</a:t>
            </a:r>
          </a:p>
          <a:p>
            <a:pPr marL="0" indent="0">
              <a:buNone/>
            </a:pPr>
            <a:endParaRPr lang="en-US" dirty="0"/>
          </a:p>
        </p:txBody>
      </p:sp>
      <p:pic>
        <p:nvPicPr>
          <p:cNvPr id="1026" name="Picture 2" descr="Diversity in the Workplace: Definition, Pros, Examp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1612" y="2052918"/>
            <a:ext cx="3005132" cy="3059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070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a:t>
            </a:r>
            <a:endParaRPr lang="en-US" b="1"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smtClean="0"/>
              <a:t>Amadeo</a:t>
            </a:r>
            <a:r>
              <a:rPr lang="en-US" dirty="0" smtClean="0"/>
              <a:t> K. (2020,June). </a:t>
            </a:r>
            <a:r>
              <a:rPr lang="en-US" dirty="0"/>
              <a:t>Cultural Diversity in the </a:t>
            </a:r>
            <a:r>
              <a:rPr lang="en-US" dirty="0" smtClean="0"/>
              <a:t>Workplace. The balance. Retrieved </a:t>
            </a:r>
            <a:r>
              <a:rPr lang="en-US" dirty="0"/>
              <a:t>From https://</a:t>
            </a:r>
            <a:r>
              <a:rPr lang="en-US" dirty="0" smtClean="0"/>
              <a:t>www.thebalance.com/cultural-diversity-3306201</a:t>
            </a:r>
          </a:p>
          <a:p>
            <a:pPr marL="0" indent="0">
              <a:buNone/>
            </a:pPr>
            <a:r>
              <a:rPr lang="en-US" dirty="0" smtClean="0"/>
              <a:t>Chow</a:t>
            </a:r>
            <a:r>
              <a:rPr lang="en-US" dirty="0"/>
              <a:t>, I. H. S. (2018). Cognitive diversity and creativity in teams: the mediating roles of team learning and inclusion. </a:t>
            </a:r>
            <a:r>
              <a:rPr lang="en-US" i="1" dirty="0"/>
              <a:t>Chinese Management Studies</a:t>
            </a:r>
            <a:r>
              <a:rPr lang="en-US" dirty="0"/>
              <a:t>. </a:t>
            </a:r>
            <a:endParaRPr lang="en-US" dirty="0" smtClean="0"/>
          </a:p>
          <a:p>
            <a:pPr marL="0" indent="0">
              <a:buNone/>
            </a:pPr>
            <a:r>
              <a:rPr lang="en-US" dirty="0" smtClean="0"/>
              <a:t>Cole</a:t>
            </a:r>
            <a:r>
              <a:rPr lang="en-US" dirty="0"/>
              <a:t>, M. L., Cox, J. D., &amp; Stavros, J. M. (2019). Building collaboration in teams through emotional intelligence: Mediation by SOAR (strengths, opportunities, aspirations, and results). </a:t>
            </a:r>
            <a:r>
              <a:rPr lang="en-US" i="1" dirty="0"/>
              <a:t>Journal of Management and Organization</a:t>
            </a:r>
            <a:r>
              <a:rPr lang="en-US" dirty="0"/>
              <a:t>, </a:t>
            </a:r>
            <a:r>
              <a:rPr lang="en-US" i="1" dirty="0"/>
              <a:t>25</a:t>
            </a:r>
            <a:r>
              <a:rPr lang="en-US" dirty="0"/>
              <a:t>(2), 263-283</a:t>
            </a:r>
            <a:r>
              <a:rPr lang="en-US" dirty="0" smtClean="0"/>
              <a:t>.</a:t>
            </a:r>
          </a:p>
          <a:p>
            <a:pPr marL="0" indent="0">
              <a:buNone/>
            </a:pPr>
            <a:r>
              <a:rPr lang="en-US" dirty="0" smtClean="0"/>
              <a:t>White</a:t>
            </a:r>
            <a:r>
              <a:rPr lang="en-US" dirty="0"/>
              <a:t>, A. A., </a:t>
            </a:r>
            <a:r>
              <a:rPr lang="en-US" dirty="0" err="1"/>
              <a:t>Logghe</a:t>
            </a:r>
            <a:r>
              <a:rPr lang="en-US" dirty="0"/>
              <a:t>, H. J., </a:t>
            </a:r>
            <a:r>
              <a:rPr lang="en-US" dirty="0" err="1"/>
              <a:t>Goodenough</a:t>
            </a:r>
            <a:r>
              <a:rPr lang="en-US" dirty="0"/>
              <a:t>, D. A., Barnes, L. L., </a:t>
            </a:r>
            <a:r>
              <a:rPr lang="en-US" dirty="0" err="1"/>
              <a:t>Hallward</a:t>
            </a:r>
            <a:r>
              <a:rPr lang="en-US" dirty="0"/>
              <a:t>, A., Allen, I. M., ... &amp; </a:t>
            </a:r>
            <a:r>
              <a:rPr lang="en-US" dirty="0" err="1"/>
              <a:t>Llerena</a:t>
            </a:r>
            <a:r>
              <a:rPr lang="en-US" dirty="0"/>
              <a:t>-Quinn, R. (2018). Self-awareness and cultural identity as an effort to reduce bias in medicine. </a:t>
            </a:r>
            <a:r>
              <a:rPr lang="en-US" i="1" dirty="0"/>
              <a:t>Journal of Racial and Ethnic Health Disparities</a:t>
            </a:r>
            <a:r>
              <a:rPr lang="en-US" dirty="0"/>
              <a:t>, </a:t>
            </a:r>
            <a:r>
              <a:rPr lang="en-US" i="1" dirty="0"/>
              <a:t>5</a:t>
            </a:r>
            <a:r>
              <a:rPr lang="en-US" dirty="0"/>
              <a:t>(1), 34-49</a:t>
            </a:r>
            <a:r>
              <a:rPr lang="en-US" dirty="0" smtClean="0"/>
              <a:t>.</a:t>
            </a:r>
          </a:p>
          <a:p>
            <a:pPr marL="0" indent="0">
              <a:buNone/>
            </a:pPr>
            <a:r>
              <a:rPr lang="en-US" dirty="0" err="1" smtClean="0"/>
              <a:t>Zarestky</a:t>
            </a:r>
            <a:r>
              <a:rPr lang="en-US" dirty="0" smtClean="0"/>
              <a:t>, J., &amp; Cole, C. S. (2017). Strengths, opportunities, aspirations, and results: An emerging approach to organization development. </a:t>
            </a:r>
            <a:r>
              <a:rPr lang="en-US" i="1" dirty="0" smtClean="0"/>
              <a:t>New Horizons in Adult Education and Human Resource Development</a:t>
            </a:r>
            <a:r>
              <a:rPr lang="en-US" dirty="0" smtClean="0"/>
              <a:t>, </a:t>
            </a:r>
            <a:r>
              <a:rPr lang="en-US" i="1" dirty="0" smtClean="0"/>
              <a:t>29</a:t>
            </a:r>
            <a:r>
              <a:rPr lang="en-US" dirty="0" smtClean="0"/>
              <a:t>(1), 5-19.</a:t>
            </a:r>
          </a:p>
          <a:p>
            <a:pPr marL="0" indent="0">
              <a:buNone/>
            </a:pPr>
            <a:r>
              <a:rPr lang="en-US" dirty="0" err="1" smtClean="0"/>
              <a:t>Kimbrel</a:t>
            </a:r>
            <a:r>
              <a:rPr lang="en-US" dirty="0" smtClean="0"/>
              <a:t>  D., (2019, May).Stop </a:t>
            </a:r>
            <a:r>
              <a:rPr lang="en-US" dirty="0"/>
              <a:t>the Hustle!!! 4 ways to explain the “Inclusion” in Diversity and Inclusion</a:t>
            </a:r>
            <a:r>
              <a:rPr lang="en-US" dirty="0" smtClean="0"/>
              <a:t>. </a:t>
            </a:r>
            <a:r>
              <a:rPr lang="en-US" dirty="0"/>
              <a:t>Retrieved From </a:t>
            </a:r>
            <a:r>
              <a:rPr lang="en-US" dirty="0">
                <a:hlinkClick r:id="rId2"/>
              </a:rPr>
              <a:t>https://</a:t>
            </a:r>
            <a:r>
              <a:rPr lang="en-US" dirty="0" smtClean="0">
                <a:hlinkClick r:id="rId2"/>
              </a:rPr>
              <a:t>www.linkedin.com/pulse/stop-hustle-4-ways-explain-inclusion-diversity-kimbrel</a:t>
            </a:r>
            <a:endParaRPr lang="en-US" dirty="0" smtClean="0"/>
          </a:p>
          <a:p>
            <a:pPr marL="0" indent="0">
              <a:buNone/>
            </a:pPr>
            <a:r>
              <a:rPr lang="en-US" dirty="0">
                <a:hlinkClick r:id="rId3"/>
              </a:rPr>
              <a:t>https://</a:t>
            </a:r>
            <a:r>
              <a:rPr lang="en-US" dirty="0" smtClean="0">
                <a:hlinkClick r:id="rId3"/>
              </a:rPr>
              <a:t>www.slideshare.net/slidemodel/slidemodel-soar-model-powerpoint-template</a:t>
            </a:r>
            <a:endParaRPr lang="en-US" dirty="0" smtClean="0"/>
          </a:p>
          <a:p>
            <a:pPr marL="0" indent="0">
              <a:buNone/>
            </a:pPr>
            <a:r>
              <a:rPr lang="en-US" dirty="0">
                <a:hlinkClick r:id="rId4"/>
              </a:rPr>
              <a:t>https://</a:t>
            </a:r>
            <a:r>
              <a:rPr lang="en-US" dirty="0" smtClean="0">
                <a:hlinkClick r:id="rId4"/>
              </a:rPr>
              <a:t>smackslide.com/slide/slide-1-x4qywf</a:t>
            </a: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34237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331</TotalTime>
  <Words>1270</Words>
  <Application>Microsoft Office PowerPoint</Application>
  <PresentationFormat>Custom</PresentationFormat>
  <Paragraphs>76</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vt:lpstr>
      <vt:lpstr>PowerPoint Presentation</vt:lpstr>
      <vt:lpstr>Strengths</vt:lpstr>
      <vt:lpstr>Opportunities</vt:lpstr>
      <vt:lpstr>Opportunities continuation</vt:lpstr>
      <vt:lpstr>Aspirations</vt:lpstr>
      <vt:lpstr>Results</vt:lpstr>
      <vt:lpstr>Results Continuation</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hp</cp:lastModifiedBy>
  <cp:revision>29</cp:revision>
  <dcterms:created xsi:type="dcterms:W3CDTF">2020-09-24T03:31:17Z</dcterms:created>
  <dcterms:modified xsi:type="dcterms:W3CDTF">2020-09-26T06:16:25Z</dcterms:modified>
</cp:coreProperties>
</file>